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application/vnd.openxmlformats-package.relationships+xml" Extension="rels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</p:sldIdLst>
  <p:sldSz cx="10287000" cy="10287000"/>
  <p:notesSz cx="6858000" cy="9144000"/>
  <p:embeddedFontLst>
    <p:embeddedFont>
      <p:font typeface="Poppins Bold" charset="1" panose="00000800000000000000"/>
      <p:regular r:id="rId7"/>
    </p:embeddedFont>
    <p:embeddedFont>
      <p:font typeface="セザンヌ Medium" charset="1" panose="02020600000000000000"/>
      <p:regular r:id="rId8"/>
    </p:embeddedFont>
    <p:embeddedFont>
      <p:font typeface="Poppins" charset="1" panose="00000500000000000000"/>
      <p:regular r:id="rId9"/>
    </p:embeddedFont>
    <p:embeddedFont>
      <p:font typeface="ヒカリ角ゴ Bold" charset="1" panose="020B0400000000000000"/>
      <p:regular r:id="rId10"/>
    </p:embeddedFont>
    <p:embeddedFont>
      <p:font typeface="Rolling Pen Basic one" charset="1" panose="02000507000000020004"/>
      <p:regular r:id="rId11"/>
    </p:embeddedFont>
    <p:embeddedFont>
      <p:font typeface="たづがね角ゴシック Info Black" charset="1" panose="020B0B03020203020204"/>
      <p:regular r:id="rId1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fonts/font10.fntdata" Type="http://schemas.openxmlformats.org/officeDocument/2006/relationships/font"/><Relationship Id="rId11" Target="fonts/font11.fntdata" Type="http://schemas.openxmlformats.org/officeDocument/2006/relationships/font"/><Relationship Id="rId12" Target="fonts/font12.fntdata" Type="http://schemas.openxmlformats.org/officeDocument/2006/relationships/font"/><Relationship Id="rId2" Target="presProps.xml" Type="http://schemas.openxmlformats.org/officeDocument/2006/relationships/presProps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fonts/font7.fntdata" Type="http://schemas.openxmlformats.org/officeDocument/2006/relationships/font"/><Relationship Id="rId8" Target="fonts/font8.fntdata" Type="http://schemas.openxmlformats.org/officeDocument/2006/relationships/font"/><Relationship Id="rId9" Target="fonts/font9.fntdata" Type="http://schemas.openxmlformats.org/officeDocument/2006/relationships/font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http://www.chibiyuri.com" TargetMode="External" Type="http://schemas.openxmlformats.org/officeDocument/2006/relationships/hyperlink"/><Relationship Id="rId11" Target="http://www.chibiyuri.com" TargetMode="External" Type="http://schemas.openxmlformats.org/officeDocument/2006/relationships/hyperlink"/><Relationship Id="rId12" Target="https://www.pref.nagano.lg.jp/kankyo/happyou/20250227press_1.html" TargetMode="External" Type="http://schemas.openxmlformats.org/officeDocument/2006/relationships/hyperlink"/><Relationship Id="rId13" Target="https://www.pref.nagano.lg.jp/kankyo/happyou/20250227press_1.html" TargetMode="External" Type="http://schemas.openxmlformats.org/officeDocument/2006/relationships/hyperlink"/><Relationship Id="rId14" Target="https://www.shinmai-mediagarden.jp/event/6379.html" TargetMode="External" Type="http://schemas.openxmlformats.org/officeDocument/2006/relationships/hyperlink"/><Relationship Id="rId15" Target="https://www.shinmai-mediagarden.jp/event/6388.html" TargetMode="External" Type="http://schemas.openxmlformats.org/officeDocument/2006/relationships/hyperlink"/><Relationship Id="rId16" Target="https://www.shinmai-mediagarden.jp/event/6388.html" TargetMode="External" Type="http://schemas.openxmlformats.org/officeDocument/2006/relationships/hyperlink"/><Relationship Id="rId17" Target="https://www.instagram.com/yumemachi1155/" TargetMode="External" Type="http://schemas.openxmlformats.org/officeDocument/2006/relationships/hyperlink"/><Relationship Id="rId18" Target="https://www.instagram.com/yumemachi1155/" TargetMode="External" Type="http://schemas.openxmlformats.org/officeDocument/2006/relationships/hyperlink"/><Relationship Id="rId19" Target="https://www.instagram.com/yumemachi1155/" TargetMode="External" Type="http://schemas.openxmlformats.org/officeDocument/2006/relationships/hyperlink"/><Relationship Id="rId2" Target="../media/image1.jpeg" Type="http://schemas.openxmlformats.org/officeDocument/2006/relationships/image"/><Relationship Id="rId20" Target="https://www.instagram.com/yumemachi1155/" TargetMode="External" Type="http://schemas.openxmlformats.org/officeDocument/2006/relationships/hyperlink"/><Relationship Id="rId21" Target="https://naganoken-hattatsu.info/archives/1103" TargetMode="External" Type="http://schemas.openxmlformats.org/officeDocument/2006/relationships/hyperlink"/><Relationship Id="rId22" Target="https://www.shinmai-mediagarden.jp/event/6462.html" TargetMode="External" Type="http://schemas.openxmlformats.org/officeDocument/2006/relationships/hyperlink"/><Relationship Id="rId23" Target="https://www.shinmai-mediagarden.jp/event/6462.html" TargetMode="External" Type="http://schemas.openxmlformats.org/officeDocument/2006/relationships/hyperlink"/><Relationship Id="rId24" Target="https://www.shinmai-mediagarden.jp/event/6455.html" TargetMode="External" Type="http://schemas.openxmlformats.org/officeDocument/2006/relationships/hyperlink"/><Relationship Id="rId25" Target="https://www.shinmai-mediagarden.jp/event/6455.html" TargetMode="External" Type="http://schemas.openxmlformats.org/officeDocument/2006/relationships/hyperlink"/><Relationship Id="rId26" Target="https://www.shinmai-mediagarden.jp/event/6455.html" TargetMode="External" Type="http://schemas.openxmlformats.org/officeDocument/2006/relationships/hyperlink"/><Relationship Id="rId27" Target="https://www.shinmai-mediagarden.jp/event/6455.html" TargetMode="External" Type="http://schemas.openxmlformats.org/officeDocument/2006/relationships/hyperlink"/><Relationship Id="rId28" Target="https://www.instagram.com/tnf_matsumoto/" TargetMode="External" Type="http://schemas.openxmlformats.org/officeDocument/2006/relationships/hyperlink"/><Relationship Id="rId29" Target="https://www.shinmai-mediagarden.jp/event/6379.html" TargetMode="External" Type="http://schemas.openxmlformats.org/officeDocument/2006/relationships/hyperlink"/><Relationship Id="rId3" Target="https://www.instagram.com/teinoichi/?hl=ja" TargetMode="External" Type="http://schemas.openxmlformats.org/officeDocument/2006/relationships/hyperlink"/><Relationship Id="rId30" Target="https://x.com/purpleshinshu/status/1880852689137058303?s=43" TargetMode="External" Type="http://schemas.openxmlformats.org/officeDocument/2006/relationships/hyperlink"/><Relationship Id="rId31" Target="http://www.chibiyuri.com" TargetMode="External" Type="http://schemas.openxmlformats.org/officeDocument/2006/relationships/hyperlink"/><Relationship Id="rId32" Target="https://www.city.shiojiri.lg.jp/soshiki/31/50635.html" TargetMode="External" Type="http://schemas.openxmlformats.org/officeDocument/2006/relationships/hyperlink"/><Relationship Id="rId33" Target="https://www.city.shiojiri.lg.jp/soshiki/31/50635.html" TargetMode="External" Type="http://schemas.openxmlformats.org/officeDocument/2006/relationships/hyperlink"/><Relationship Id="rId34" Target="https://www.shinmai-mediagarden.jp/event/6379.html" TargetMode="External" Type="http://schemas.openxmlformats.org/officeDocument/2006/relationships/hyperlink"/><Relationship Id="rId35" Target="https://www.instagram.com/kkd_0101/" TargetMode="External" Type="http://schemas.openxmlformats.org/officeDocument/2006/relationships/hyperlink"/><Relationship Id="rId36" Target="https://www.instagram.com/kkd_0101/" TargetMode="External" Type="http://schemas.openxmlformats.org/officeDocument/2006/relationships/hyperlink"/><Relationship Id="rId37" Target="http://www.chibiyuri.com" TargetMode="External" Type="http://schemas.openxmlformats.org/officeDocument/2006/relationships/hyperlink"/><Relationship Id="rId38" Target="https://www.fmnagano.co.jp/gloamingnationspecial2025/" TargetMode="External" Type="http://schemas.openxmlformats.org/officeDocument/2006/relationships/hyperlink"/><Relationship Id="rId39" Target="https://www.fmnagano.co.jp/gloamingnationspecial2025/" TargetMode="External" Type="http://schemas.openxmlformats.org/officeDocument/2006/relationships/hyperlink"/><Relationship Id="rId4" Target="https://www.shinmai-mediagarden.jp" TargetMode="External" Type="http://schemas.openxmlformats.org/officeDocument/2006/relationships/hyperlink"/><Relationship Id="rId40" Target="https://www.fmnagano.co.jp/gloamingnationspecial2025/" TargetMode="External" Type="http://schemas.openxmlformats.org/officeDocument/2006/relationships/hyperlink"/><Relationship Id="rId41" Target="https://www.shinmai-mediagarden.jp/event/6462.html" TargetMode="External" Type="http://schemas.openxmlformats.org/officeDocument/2006/relationships/hyperlink"/><Relationship Id="rId42" Target="https://www.shinmai-mediagarden.jp/event/6462.html" TargetMode="External" Type="http://schemas.openxmlformats.org/officeDocument/2006/relationships/hyperlink"/><Relationship Id="rId5" Target="https://www.shinmai-mediagarden.jp" TargetMode="External" Type="http://schemas.openxmlformats.org/officeDocument/2006/relationships/hyperlink"/><Relationship Id="rId6" Target="https://www.shinmai-mediagarden.jp/event/6343.html" TargetMode="External" Type="http://schemas.openxmlformats.org/officeDocument/2006/relationships/hyperlink"/><Relationship Id="rId7" Target="https://www.shinmai-mediagarden.jp/event/6343.html" TargetMode="External" Type="http://schemas.openxmlformats.org/officeDocument/2006/relationships/hyperlink"/><Relationship Id="rId8" Target="http://www.chibiyuri.com" TargetMode="External" Type="http://schemas.openxmlformats.org/officeDocument/2006/relationships/hyperlink"/><Relationship Id="rId9" Target="http://www.chibiyuri.com" TargetMode="External" Type="http://schemas.openxmlformats.org/officeDocument/2006/relationships/hyperlink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0287000" cy="10287000"/>
          </a:xfrm>
          <a:custGeom>
            <a:avLst/>
            <a:gdLst/>
            <a:ahLst/>
            <a:cxnLst/>
            <a:rect r="r" b="b" t="t" l="l"/>
            <a:pathLst>
              <a:path h="10287000" w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5046" t="0" r="-25046" b="0"/>
            </a:stretch>
          </a:blipFill>
        </p:spPr>
      </p:sp>
      <p:graphicFrame>
        <p:nvGraphicFramePr>
          <p:cNvPr name="Table 3" id="3"/>
          <p:cNvGraphicFramePr>
            <a:graphicFrameLocks noGrp="true"/>
          </p:cNvGraphicFramePr>
          <p:nvPr/>
        </p:nvGraphicFramePr>
        <p:xfrm>
          <a:off x="371259" y="1911753"/>
          <a:ext cx="9482729" cy="7846521"/>
        </p:xfrm>
        <a:graphic>
          <a:graphicData uri="http://schemas.openxmlformats.org/drawingml/2006/table">
            <a:tbl>
              <a:tblPr/>
              <a:tblGrid>
                <a:gridCol w="1354676"/>
                <a:gridCol w="1354676"/>
                <a:gridCol w="1354676"/>
                <a:gridCol w="1354676"/>
                <a:gridCol w="1354676"/>
                <a:gridCol w="1354676"/>
                <a:gridCol w="1354676"/>
              </a:tblGrid>
              <a:tr h="1572528"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2939"/>
                        </a:lnSpc>
                        <a:spcBef>
                          <a:spcPct val="0"/>
                        </a:spcBef>
                        <a:defRPr/>
                      </a:pPr>
                      <a:endParaRPr lang="en-US" sz="1100"/>
                    </a:p>
                  </a:txBody>
                  <a:tcPr marL="57150" marR="57150" marT="57150" marB="57150" anchor="t">
                    <a:lnL cmpd="sng" algn="ctr" cap="flat" w="0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68627"/>
                      </a:srgbClr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2939"/>
                        </a:lnSpc>
                        <a:spcBef>
                          <a:spcPct val="0"/>
                        </a:spcBef>
                        <a:defRPr/>
                      </a:pPr>
                      <a:endParaRPr lang="en-US" sz="1100"/>
                    </a:p>
                  </a:txBody>
                  <a:tcPr marL="57150" marR="57150" marT="57150" marB="57150" anchor="t">
                    <a:lnL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68627"/>
                      </a:srgbClr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2939"/>
                        </a:lnSpc>
                        <a:spcBef>
                          <a:spcPct val="0"/>
                        </a:spcBef>
                        <a:defRPr/>
                      </a:pPr>
                      <a:endParaRPr lang="en-US" sz="1100"/>
                    </a:p>
                  </a:txBody>
                  <a:tcPr marL="57150" marR="57150" marT="57150" marB="57150" anchor="t">
                    <a:lnL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68627"/>
                      </a:srgbClr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2939"/>
                        </a:lnSpc>
                        <a:spcBef>
                          <a:spcPct val="0"/>
                        </a:spcBef>
                        <a:defRPr/>
                      </a:pPr>
                      <a:endParaRPr lang="en-US" sz="1100"/>
                    </a:p>
                  </a:txBody>
                  <a:tcPr marL="57150" marR="57150" marT="57150" marB="57150" anchor="t">
                    <a:lnL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68627"/>
                      </a:srgbClr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2939"/>
                        </a:lnSpc>
                        <a:spcBef>
                          <a:spcPct val="0"/>
                        </a:spcBef>
                        <a:defRPr/>
                      </a:pPr>
                      <a:endParaRPr lang="en-US" sz="1100"/>
                    </a:p>
                  </a:txBody>
                  <a:tcPr marL="57150" marR="57150" marT="57150" marB="57150" anchor="t">
                    <a:lnL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68627"/>
                      </a:srgbClr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293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b="true" sz="2099">
                          <a:solidFill>
                            <a:srgbClr val="0E4759">
                              <a:alpha val="68627"/>
                            </a:srgbClr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1</a:t>
                      </a:r>
                      <a:endParaRPr lang="en-US" sz="1100"/>
                    </a:p>
                  </a:txBody>
                  <a:tcPr marL="57150" marR="57150" marT="57150" marB="57150" anchor="t">
                    <a:lnL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68627"/>
                      </a:srgbClr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293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b="true" sz="2099">
                          <a:solidFill>
                            <a:srgbClr val="D12710">
                              <a:alpha val="68627"/>
                            </a:srgbClr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2</a:t>
                      </a:r>
                      <a:endParaRPr lang="en-US" sz="1100"/>
                    </a:p>
                  </a:txBody>
                  <a:tcPr marL="57150" marR="57150" marT="57150" marB="57150" anchor="t">
                    <a:lnL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68627"/>
                      </a:srgbClr>
                    </a:solidFill>
                  </a:tcPr>
                </a:tc>
              </a:tr>
              <a:tr h="1572528"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293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b="true" sz="2099">
                          <a:solidFill>
                            <a:srgbClr val="000000">
                              <a:alpha val="68627"/>
                            </a:srgbClr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3</a:t>
                      </a:r>
                      <a:endParaRPr lang="en-US" sz="1100"/>
                    </a:p>
                  </a:txBody>
                  <a:tcPr marL="57150" marR="57150" marT="57150" marB="57150" anchor="t">
                    <a:lnL cmpd="sng" algn="ctr" cap="flat" w="0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68627"/>
                      </a:srgbClr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293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b="true" sz="2099">
                          <a:solidFill>
                            <a:srgbClr val="000000">
                              <a:alpha val="68627"/>
                            </a:srgbClr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4</a:t>
                      </a:r>
                      <a:endParaRPr lang="en-US" sz="1100"/>
                    </a:p>
                  </a:txBody>
                  <a:tcPr marL="57150" marR="57150" marT="57150" marB="57150" anchor="t">
                    <a:lnL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68627"/>
                      </a:srgbClr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293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b="true" sz="2099">
                          <a:solidFill>
                            <a:srgbClr val="000000">
                              <a:alpha val="68627"/>
                            </a:srgbClr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5</a:t>
                      </a:r>
                      <a:endParaRPr lang="en-US" sz="1100"/>
                    </a:p>
                  </a:txBody>
                  <a:tcPr marL="57150" marR="57150" marT="57150" marB="57150" anchor="t">
                    <a:lnL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68627"/>
                      </a:srgbClr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293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b="true" sz="2099">
                          <a:solidFill>
                            <a:srgbClr val="000000">
                              <a:alpha val="68627"/>
                            </a:srgbClr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6</a:t>
                      </a:r>
                      <a:endParaRPr lang="en-US" sz="1100"/>
                    </a:p>
                  </a:txBody>
                  <a:tcPr marL="57150" marR="57150" marT="57150" marB="57150" anchor="t">
                    <a:lnL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68627"/>
                      </a:srgbClr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293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b="true" sz="2099">
                          <a:solidFill>
                            <a:srgbClr val="000000">
                              <a:alpha val="68627"/>
                            </a:srgbClr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7</a:t>
                      </a:r>
                      <a:endParaRPr lang="en-US" sz="1100"/>
                    </a:p>
                  </a:txBody>
                  <a:tcPr marL="57150" marR="57150" marT="57150" marB="57150" anchor="t">
                    <a:lnL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68627"/>
                      </a:srgbClr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293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b="true" sz="2099">
                          <a:solidFill>
                            <a:srgbClr val="0E4759">
                              <a:alpha val="68627"/>
                            </a:srgbClr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8</a:t>
                      </a:r>
                      <a:endParaRPr lang="en-US" sz="1100"/>
                    </a:p>
                  </a:txBody>
                  <a:tcPr marL="57150" marR="57150" marT="57150" marB="57150" anchor="t">
                    <a:lnL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68627"/>
                      </a:srgbClr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293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b="true" sz="2099">
                          <a:solidFill>
                            <a:srgbClr val="D12710">
                              <a:alpha val="68627"/>
                            </a:srgbClr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9</a:t>
                      </a:r>
                      <a:endParaRPr lang="en-US" sz="1100"/>
                    </a:p>
                  </a:txBody>
                  <a:tcPr marL="57150" marR="57150" marT="57150" marB="57150" anchor="t">
                    <a:lnL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68627"/>
                      </a:srgbClr>
                    </a:solidFill>
                  </a:tcPr>
                </a:tc>
              </a:tr>
              <a:tr h="1572528"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293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b="true" sz="2099">
                          <a:solidFill>
                            <a:srgbClr val="000000">
                              <a:alpha val="68627"/>
                            </a:srgbClr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10</a:t>
                      </a:r>
                      <a:endParaRPr lang="en-US" sz="1100"/>
                    </a:p>
                  </a:txBody>
                  <a:tcPr marL="57150" marR="57150" marT="57150" marB="57150" anchor="t">
                    <a:lnL cmpd="sng" algn="ctr" cap="flat" w="0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68627"/>
                      </a:srgbClr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293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b="true" sz="2099">
                          <a:solidFill>
                            <a:srgbClr val="000000">
                              <a:alpha val="68627"/>
                            </a:srgbClr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11</a:t>
                      </a:r>
                      <a:endParaRPr lang="en-US" sz="1100"/>
                    </a:p>
                  </a:txBody>
                  <a:tcPr marL="57150" marR="57150" marT="57150" marB="57150" anchor="t">
                    <a:lnL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68627"/>
                      </a:srgbClr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293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b="true" sz="2099">
                          <a:solidFill>
                            <a:srgbClr val="000000">
                              <a:alpha val="68627"/>
                            </a:srgbClr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12</a:t>
                      </a:r>
                      <a:endParaRPr lang="en-US" sz="1100"/>
                    </a:p>
                  </a:txBody>
                  <a:tcPr marL="57150" marR="57150" marT="57150" marB="57150" anchor="t">
                    <a:lnL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68627"/>
                      </a:srgbClr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293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b="true" sz="2099">
                          <a:solidFill>
                            <a:srgbClr val="000000">
                              <a:alpha val="68627"/>
                            </a:srgbClr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13</a:t>
                      </a:r>
                      <a:endParaRPr lang="en-US" sz="1100"/>
                    </a:p>
                  </a:txBody>
                  <a:tcPr marL="57150" marR="57150" marT="57150" marB="57150" anchor="t">
                    <a:lnL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68627"/>
                      </a:srgbClr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293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b="true" sz="2099">
                          <a:solidFill>
                            <a:srgbClr val="000000">
                              <a:alpha val="68627"/>
                            </a:srgbClr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14</a:t>
                      </a:r>
                      <a:endParaRPr lang="en-US" sz="1100"/>
                    </a:p>
                  </a:txBody>
                  <a:tcPr marL="57150" marR="57150" marT="57150" marB="57150" anchor="t">
                    <a:lnL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68627"/>
                      </a:srgbClr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293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b="true" sz="2099">
                          <a:solidFill>
                            <a:srgbClr val="0E4759">
                              <a:alpha val="68627"/>
                            </a:srgbClr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15</a:t>
                      </a:r>
                      <a:endParaRPr lang="en-US" sz="1100"/>
                    </a:p>
                  </a:txBody>
                  <a:tcPr marL="57150" marR="57150" marT="57150" marB="57150" anchor="t">
                    <a:lnL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68627"/>
                      </a:srgbClr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293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b="true" sz="2099">
                          <a:solidFill>
                            <a:srgbClr val="D12710">
                              <a:alpha val="68627"/>
                            </a:srgbClr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16</a:t>
                      </a:r>
                      <a:endParaRPr lang="en-US" sz="1100"/>
                    </a:p>
                  </a:txBody>
                  <a:tcPr marL="57150" marR="57150" marT="57150" marB="57150" anchor="t">
                    <a:lnL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68627"/>
                      </a:srgbClr>
                    </a:solidFill>
                  </a:tcPr>
                </a:tc>
              </a:tr>
              <a:tr h="1495153"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293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b="true" sz="2099">
                          <a:solidFill>
                            <a:srgbClr val="000000">
                              <a:alpha val="68627"/>
                            </a:srgbClr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17</a:t>
                      </a:r>
                      <a:endParaRPr lang="en-US" sz="1100"/>
                    </a:p>
                  </a:txBody>
                  <a:tcPr marL="57150" marR="57150" marT="57150" marB="57150" anchor="t">
                    <a:lnL cmpd="sng" algn="ctr" cap="flat" w="0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68627"/>
                      </a:srgbClr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293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b="true" sz="2099">
                          <a:solidFill>
                            <a:srgbClr val="000000">
                              <a:alpha val="68627"/>
                            </a:srgbClr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18</a:t>
                      </a:r>
                      <a:endParaRPr lang="en-US" sz="1100"/>
                    </a:p>
                  </a:txBody>
                  <a:tcPr marL="57150" marR="57150" marT="57150" marB="57150" anchor="t">
                    <a:lnL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68627"/>
                      </a:srgbClr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293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b="true" sz="2099">
                          <a:solidFill>
                            <a:srgbClr val="000000">
                              <a:alpha val="68627"/>
                            </a:srgbClr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19</a:t>
                      </a:r>
                      <a:endParaRPr lang="en-US" sz="1100"/>
                    </a:p>
                  </a:txBody>
                  <a:tcPr marL="57150" marR="57150" marT="57150" marB="57150" anchor="t">
                    <a:lnL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68627"/>
                      </a:srgbClr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293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b="true" sz="2099">
                          <a:solidFill>
                            <a:srgbClr val="D12710">
                              <a:alpha val="68627"/>
                            </a:srgbClr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20</a:t>
                      </a:r>
                      <a:endParaRPr lang="en-US" sz="1100"/>
                    </a:p>
                  </a:txBody>
                  <a:tcPr marL="57150" marR="57150" marT="57150" marB="57150" anchor="t">
                    <a:lnL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68627"/>
                      </a:srgbClr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293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b="true" sz="2099">
                          <a:solidFill>
                            <a:srgbClr val="000000">
                              <a:alpha val="68627"/>
                            </a:srgbClr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21</a:t>
                      </a:r>
                      <a:endParaRPr lang="en-US" sz="1100"/>
                    </a:p>
                  </a:txBody>
                  <a:tcPr marL="57150" marR="57150" marT="57150" marB="57150" anchor="t">
                    <a:lnL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68627"/>
                      </a:srgbClr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293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b="true" sz="2099">
                          <a:solidFill>
                            <a:srgbClr val="0E4759">
                              <a:alpha val="68627"/>
                            </a:srgbClr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22</a:t>
                      </a:r>
                      <a:endParaRPr lang="en-US" sz="1100"/>
                    </a:p>
                  </a:txBody>
                  <a:tcPr marL="57150" marR="57150" marT="57150" marB="57150" anchor="t">
                    <a:lnL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68627"/>
                      </a:srgbClr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293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b="true" sz="2099">
                          <a:solidFill>
                            <a:srgbClr val="D12710">
                              <a:alpha val="68627"/>
                            </a:srgbClr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23</a:t>
                      </a:r>
                      <a:endParaRPr lang="en-US" sz="1100"/>
                    </a:p>
                  </a:txBody>
                  <a:tcPr marL="57150" marR="57150" marT="57150" marB="57150" anchor="t">
                    <a:lnL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68627"/>
                      </a:srgbClr>
                    </a:solidFill>
                  </a:tcPr>
                </a:tc>
              </a:tr>
              <a:tr h="1633783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93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b="true" sz="2099">
                          <a:solidFill>
                            <a:srgbClr val="000000">
                              <a:alpha val="68627"/>
                            </a:srgbClr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24</a:t>
                      </a:r>
                      <a:endParaRPr lang="en-US" sz="1100"/>
                    </a:p>
                  </a:txBody>
                  <a:tcPr marL="57150" marR="57150" marT="57150" marB="57150" anchor="t">
                    <a:lnL cmpd="sng" algn="ctr" cap="flat" w="0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68627"/>
                      </a:srgbClr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93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b="true" sz="2099">
                          <a:solidFill>
                            <a:srgbClr val="000000">
                              <a:alpha val="68627"/>
                            </a:srgbClr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25</a:t>
                      </a:r>
                      <a:endParaRPr lang="en-US" sz="1100"/>
                    </a:p>
                  </a:txBody>
                  <a:tcPr marL="57150" marR="57150" marT="57150" marB="57150" anchor="t">
                    <a:lnL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68627"/>
                      </a:srgbClr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93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b="true" sz="2099">
                          <a:solidFill>
                            <a:srgbClr val="000000">
                              <a:alpha val="68627"/>
                            </a:srgbClr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26</a:t>
                      </a:r>
                      <a:endParaRPr lang="en-US" sz="1100"/>
                    </a:p>
                  </a:txBody>
                  <a:tcPr marL="57150" marR="57150" marT="57150" marB="57150" anchor="t">
                    <a:lnL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68627"/>
                      </a:srgbClr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93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b="true" sz="2099">
                          <a:solidFill>
                            <a:srgbClr val="000000">
                              <a:alpha val="68627"/>
                            </a:srgbClr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27</a:t>
                      </a:r>
                      <a:endParaRPr lang="en-US" sz="1100"/>
                    </a:p>
                  </a:txBody>
                  <a:tcPr marL="57150" marR="57150" marT="57150" marB="57150" anchor="t">
                    <a:lnL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68627"/>
                      </a:srgbClr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93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b="true" sz="2099">
                          <a:solidFill>
                            <a:srgbClr val="000000">
                              <a:alpha val="68627"/>
                            </a:srgbClr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28</a:t>
                      </a:r>
                      <a:endParaRPr lang="en-US" sz="1100"/>
                    </a:p>
                  </a:txBody>
                  <a:tcPr marL="57150" marR="57150" marT="57150" marB="57150" anchor="t">
                    <a:lnL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68627"/>
                      </a:srgbClr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93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b="true" sz="2099">
                          <a:solidFill>
                            <a:srgbClr val="0E4759">
                              <a:alpha val="68627"/>
                            </a:srgbClr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29</a:t>
                      </a:r>
                      <a:endParaRPr lang="en-US" sz="1100"/>
                    </a:p>
                  </a:txBody>
                  <a:tcPr marL="57150" marR="57150" marT="57150" marB="57150" anchor="t">
                    <a:lnL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68627"/>
                      </a:srgbClr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293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b="true" sz="2099">
                          <a:solidFill>
                            <a:srgbClr val="D12710">
                              <a:alpha val="68627"/>
                            </a:srgbClr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30</a:t>
                      </a:r>
                      <a:endParaRPr lang="en-US" sz="1100"/>
                    </a:p>
                  </a:txBody>
                  <a:tcPr marL="57150" marR="57150" marT="57150" marB="57150" anchor="t">
                    <a:lnL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68627"/>
                      </a:srgbClr>
                    </a:solidFill>
                  </a:tcPr>
                </a:tc>
              </a:tr>
            </a:tbl>
          </a:graphicData>
        </a:graphic>
      </p:graphicFrame>
      <p:grpSp>
        <p:nvGrpSpPr>
          <p:cNvPr name="Group 4" id="4"/>
          <p:cNvGrpSpPr/>
          <p:nvPr/>
        </p:nvGrpSpPr>
        <p:grpSpPr>
          <a:xfrm rot="0">
            <a:off x="772032" y="2232763"/>
            <a:ext cx="4672069" cy="1086990"/>
            <a:chOff x="0" y="0"/>
            <a:chExt cx="1230504" cy="286285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230504" cy="286285"/>
            </a:xfrm>
            <a:custGeom>
              <a:avLst/>
              <a:gdLst/>
              <a:ahLst/>
              <a:cxnLst/>
              <a:rect r="r" b="b" t="t" l="l"/>
              <a:pathLst>
                <a:path h="286285" w="1230504">
                  <a:moveTo>
                    <a:pt x="84510" y="0"/>
                  </a:moveTo>
                  <a:lnTo>
                    <a:pt x="1145993" y="0"/>
                  </a:lnTo>
                  <a:cubicBezTo>
                    <a:pt x="1192667" y="0"/>
                    <a:pt x="1230504" y="37837"/>
                    <a:pt x="1230504" y="84510"/>
                  </a:cubicBezTo>
                  <a:lnTo>
                    <a:pt x="1230504" y="201775"/>
                  </a:lnTo>
                  <a:cubicBezTo>
                    <a:pt x="1230504" y="248449"/>
                    <a:pt x="1192667" y="286285"/>
                    <a:pt x="1145993" y="286285"/>
                  </a:cubicBezTo>
                  <a:lnTo>
                    <a:pt x="84510" y="286285"/>
                  </a:lnTo>
                  <a:cubicBezTo>
                    <a:pt x="37837" y="286285"/>
                    <a:pt x="0" y="248449"/>
                    <a:pt x="0" y="201775"/>
                  </a:cubicBezTo>
                  <a:lnTo>
                    <a:pt x="0" y="84510"/>
                  </a:lnTo>
                  <a:cubicBezTo>
                    <a:pt x="0" y="37837"/>
                    <a:pt x="37837" y="0"/>
                    <a:pt x="84510" y="0"/>
                  </a:cubicBezTo>
                  <a:close/>
                </a:path>
              </a:pathLst>
            </a:custGeom>
            <a:solidFill>
              <a:srgbClr val="DAF1CE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114300"/>
              <a:ext cx="1230504" cy="40058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497"/>
                </a:lnSpc>
              </a:pPr>
            </a:p>
          </p:txBody>
        </p:sp>
      </p:grpSp>
      <p:sp>
        <p:nvSpPr>
          <p:cNvPr name="AutoShape 7" id="7"/>
          <p:cNvSpPr/>
          <p:nvPr/>
        </p:nvSpPr>
        <p:spPr>
          <a:xfrm>
            <a:off x="7348628" y="2851880"/>
            <a:ext cx="946056" cy="0"/>
          </a:xfrm>
          <a:prstGeom prst="line">
            <a:avLst/>
          </a:prstGeom>
          <a:ln cap="flat" w="19050">
            <a:solidFill>
              <a:srgbClr val="000000">
                <a:alpha val="47843"/>
              </a:srgbClr>
            </a:solidFill>
            <a:prstDash val="sysDot"/>
            <a:headEnd type="none" len="sm" w="sm"/>
            <a:tailEnd type="none" len="sm" w="sm"/>
          </a:ln>
        </p:spPr>
      </p:sp>
      <p:sp>
        <p:nvSpPr>
          <p:cNvPr name="AutoShape 8" id="8"/>
          <p:cNvSpPr/>
          <p:nvPr/>
        </p:nvSpPr>
        <p:spPr>
          <a:xfrm>
            <a:off x="8703715" y="2851880"/>
            <a:ext cx="946056" cy="0"/>
          </a:xfrm>
          <a:prstGeom prst="line">
            <a:avLst/>
          </a:prstGeom>
          <a:ln cap="flat" w="19050">
            <a:solidFill>
              <a:srgbClr val="000000">
                <a:alpha val="47843"/>
              </a:srgbClr>
            </a:solidFill>
            <a:prstDash val="sysDot"/>
            <a:headEnd type="none" len="sm" w="sm"/>
            <a:tailEnd type="none" len="sm" w="sm"/>
          </a:ln>
        </p:spPr>
      </p:sp>
      <p:sp>
        <p:nvSpPr>
          <p:cNvPr name="AutoShape 9" id="9"/>
          <p:cNvSpPr/>
          <p:nvPr/>
        </p:nvSpPr>
        <p:spPr>
          <a:xfrm>
            <a:off x="7307485" y="4466114"/>
            <a:ext cx="946056" cy="0"/>
          </a:xfrm>
          <a:prstGeom prst="line">
            <a:avLst/>
          </a:prstGeom>
          <a:ln cap="flat" w="19050">
            <a:solidFill>
              <a:srgbClr val="000000">
                <a:alpha val="47843"/>
              </a:srgbClr>
            </a:solidFill>
            <a:prstDash val="sysDot"/>
            <a:headEnd type="none" len="sm" w="sm"/>
            <a:tailEnd type="none" len="sm" w="sm"/>
          </a:ln>
        </p:spPr>
      </p:sp>
      <p:sp>
        <p:nvSpPr>
          <p:cNvPr name="AutoShape 10" id="10"/>
          <p:cNvSpPr/>
          <p:nvPr/>
        </p:nvSpPr>
        <p:spPr>
          <a:xfrm>
            <a:off x="4575870" y="6203378"/>
            <a:ext cx="946056" cy="0"/>
          </a:xfrm>
          <a:prstGeom prst="line">
            <a:avLst/>
          </a:prstGeom>
          <a:ln cap="flat" w="19050">
            <a:solidFill>
              <a:srgbClr val="000000">
                <a:alpha val="47843"/>
              </a:srgbClr>
            </a:solidFill>
            <a:prstDash val="sysDot"/>
            <a:headEnd type="none" len="sm" w="sm"/>
            <a:tailEnd type="none" len="sm" w="sm"/>
          </a:ln>
        </p:spPr>
      </p:sp>
      <p:sp>
        <p:nvSpPr>
          <p:cNvPr name="AutoShape 11" id="11"/>
          <p:cNvSpPr/>
          <p:nvPr/>
        </p:nvSpPr>
        <p:spPr>
          <a:xfrm>
            <a:off x="8734228" y="4421405"/>
            <a:ext cx="946056" cy="0"/>
          </a:xfrm>
          <a:prstGeom prst="line">
            <a:avLst/>
          </a:prstGeom>
          <a:ln cap="flat" w="19050">
            <a:solidFill>
              <a:srgbClr val="000000">
                <a:alpha val="47843"/>
              </a:srgbClr>
            </a:solidFill>
            <a:prstDash val="sysDot"/>
            <a:headEnd type="none" len="sm" w="sm"/>
            <a:tailEnd type="none" len="sm" w="sm"/>
          </a:ln>
        </p:spPr>
      </p:sp>
      <p:sp>
        <p:nvSpPr>
          <p:cNvPr name="AutoShape 12" id="12"/>
          <p:cNvSpPr/>
          <p:nvPr/>
        </p:nvSpPr>
        <p:spPr>
          <a:xfrm>
            <a:off x="5965875" y="4440455"/>
            <a:ext cx="946056" cy="0"/>
          </a:xfrm>
          <a:prstGeom prst="line">
            <a:avLst/>
          </a:prstGeom>
          <a:ln cap="flat" w="19050">
            <a:solidFill>
              <a:srgbClr val="000000">
                <a:alpha val="47843"/>
              </a:srgbClr>
            </a:solidFill>
            <a:prstDash val="sysDot"/>
            <a:headEnd type="none" len="sm" w="sm"/>
            <a:tailEnd type="none" len="sm" w="sm"/>
          </a:ln>
        </p:spPr>
      </p:sp>
      <p:sp>
        <p:nvSpPr>
          <p:cNvPr name="AutoShape 13" id="13"/>
          <p:cNvSpPr/>
          <p:nvPr/>
        </p:nvSpPr>
        <p:spPr>
          <a:xfrm>
            <a:off x="8612051" y="5907670"/>
            <a:ext cx="946056" cy="0"/>
          </a:xfrm>
          <a:prstGeom prst="line">
            <a:avLst/>
          </a:prstGeom>
          <a:ln cap="flat" w="19050">
            <a:solidFill>
              <a:srgbClr val="000000">
                <a:alpha val="47843"/>
              </a:srgbClr>
            </a:solidFill>
            <a:prstDash val="sysDot"/>
            <a:headEnd type="none" len="sm" w="sm"/>
            <a:tailEnd type="none" len="sm" w="sm"/>
          </a:ln>
        </p:spPr>
      </p:sp>
      <p:sp>
        <p:nvSpPr>
          <p:cNvPr name="AutoShape 14" id="14"/>
          <p:cNvSpPr/>
          <p:nvPr/>
        </p:nvSpPr>
        <p:spPr>
          <a:xfrm>
            <a:off x="1951816" y="7584249"/>
            <a:ext cx="946056" cy="0"/>
          </a:xfrm>
          <a:prstGeom prst="line">
            <a:avLst/>
          </a:prstGeom>
          <a:ln cap="flat" w="19050">
            <a:solidFill>
              <a:srgbClr val="000000">
                <a:alpha val="47843"/>
              </a:srgbClr>
            </a:solidFill>
            <a:prstDash val="sysDot"/>
            <a:headEnd type="none" len="sm" w="sm"/>
            <a:tailEnd type="none" len="sm" w="sm"/>
          </a:ln>
        </p:spPr>
      </p:sp>
      <p:sp>
        <p:nvSpPr>
          <p:cNvPr name="AutoShape 15" id="15"/>
          <p:cNvSpPr/>
          <p:nvPr/>
        </p:nvSpPr>
        <p:spPr>
          <a:xfrm>
            <a:off x="4621408" y="7593774"/>
            <a:ext cx="946056" cy="0"/>
          </a:xfrm>
          <a:prstGeom prst="line">
            <a:avLst/>
          </a:prstGeom>
          <a:ln cap="flat" w="19050">
            <a:solidFill>
              <a:srgbClr val="000000">
                <a:alpha val="47843"/>
              </a:srgbClr>
            </a:solidFill>
            <a:prstDash val="sysDot"/>
            <a:headEnd type="none" len="sm" w="sm"/>
            <a:tailEnd type="none" len="sm" w="sm"/>
          </a:ln>
        </p:spPr>
      </p:sp>
      <p:sp>
        <p:nvSpPr>
          <p:cNvPr name="AutoShape 16" id="16"/>
          <p:cNvSpPr/>
          <p:nvPr/>
        </p:nvSpPr>
        <p:spPr>
          <a:xfrm>
            <a:off x="1951816" y="8981286"/>
            <a:ext cx="946056" cy="0"/>
          </a:xfrm>
          <a:prstGeom prst="line">
            <a:avLst/>
          </a:prstGeom>
          <a:ln cap="flat" w="19050">
            <a:solidFill>
              <a:srgbClr val="000000">
                <a:alpha val="47843"/>
              </a:srgbClr>
            </a:solidFill>
            <a:prstDash val="sysDot"/>
            <a:headEnd type="none" len="sm" w="sm"/>
            <a:tailEnd type="none" len="sm" w="sm"/>
          </a:ln>
        </p:spPr>
      </p:sp>
      <p:sp>
        <p:nvSpPr>
          <p:cNvPr name="AutoShape 17" id="17"/>
          <p:cNvSpPr/>
          <p:nvPr/>
        </p:nvSpPr>
        <p:spPr>
          <a:xfrm>
            <a:off x="4607621" y="9132429"/>
            <a:ext cx="946056" cy="0"/>
          </a:xfrm>
          <a:prstGeom prst="line">
            <a:avLst/>
          </a:prstGeom>
          <a:ln cap="flat" w="19050">
            <a:solidFill>
              <a:srgbClr val="000000">
                <a:alpha val="47843"/>
              </a:srgbClr>
            </a:solidFill>
            <a:prstDash val="sysDot"/>
            <a:headEnd type="none" len="sm" w="sm"/>
            <a:tailEnd type="none" len="sm" w="sm"/>
          </a:ln>
        </p:spPr>
      </p:sp>
      <p:sp>
        <p:nvSpPr>
          <p:cNvPr name="AutoShape 18" id="18"/>
          <p:cNvSpPr/>
          <p:nvPr/>
        </p:nvSpPr>
        <p:spPr>
          <a:xfrm>
            <a:off x="1951816" y="9278142"/>
            <a:ext cx="946056" cy="0"/>
          </a:xfrm>
          <a:prstGeom prst="line">
            <a:avLst/>
          </a:prstGeom>
          <a:ln cap="flat" w="19050">
            <a:solidFill>
              <a:srgbClr val="000000">
                <a:alpha val="47843"/>
              </a:srgbClr>
            </a:solidFill>
            <a:prstDash val="sysDot"/>
            <a:headEnd type="none" len="sm" w="sm"/>
            <a:tailEnd type="none" len="sm" w="sm"/>
          </a:ln>
        </p:spPr>
      </p:sp>
      <p:sp>
        <p:nvSpPr>
          <p:cNvPr name="TextBox 19" id="19"/>
          <p:cNvSpPr txBox="true"/>
          <p:nvPr/>
        </p:nvSpPr>
        <p:spPr>
          <a:xfrm rot="0">
            <a:off x="1689464" y="3945826"/>
            <a:ext cx="1284755" cy="6606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907"/>
              </a:lnSpc>
            </a:pPr>
            <a:r>
              <a:rPr lang="en-US" b="true" sz="1799" spc="127">
                <a:solidFill>
                  <a:srgbClr val="D13817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商業</a:t>
            </a:r>
          </a:p>
          <a:p>
            <a:pPr algn="ctr" marL="0" indent="0" lvl="0">
              <a:lnSpc>
                <a:spcPts val="1907"/>
              </a:lnSpc>
              <a:spcBef>
                <a:spcPct val="0"/>
              </a:spcBef>
            </a:pPr>
            <a:r>
              <a:rPr lang="en-US" b="true" sz="1799" spc="127">
                <a:solidFill>
                  <a:srgbClr val="D13817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休館日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8588044" y="1413277"/>
            <a:ext cx="1191375" cy="441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499"/>
              </a:lnSpc>
              <a:spcBef>
                <a:spcPct val="0"/>
              </a:spcBef>
            </a:pPr>
            <a:r>
              <a:rPr lang="en-US" sz="2499" spc="177">
                <a:solidFill>
                  <a:srgbClr val="D12710"/>
                </a:solidFill>
                <a:latin typeface="Poppins"/>
                <a:ea typeface="Poppins"/>
                <a:cs typeface="Poppins"/>
                <a:sym typeface="Poppins"/>
              </a:rPr>
              <a:t>Sun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7104230" y="1413277"/>
            <a:ext cx="1191375" cy="441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499"/>
              </a:lnSpc>
              <a:spcBef>
                <a:spcPct val="0"/>
              </a:spcBef>
            </a:pPr>
            <a:r>
              <a:rPr lang="en-US" sz="2499" spc="177">
                <a:solidFill>
                  <a:srgbClr val="0E4759"/>
                </a:solidFill>
                <a:latin typeface="Poppins"/>
                <a:ea typeface="Poppins"/>
                <a:cs typeface="Poppins"/>
                <a:sym typeface="Poppins"/>
              </a:rPr>
              <a:t>Sat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5720556" y="1413277"/>
            <a:ext cx="1191375" cy="441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499"/>
              </a:lnSpc>
              <a:spcBef>
                <a:spcPct val="0"/>
              </a:spcBef>
            </a:pPr>
            <a:r>
              <a:rPr lang="en-US" sz="2499" spc="177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Fri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4425430" y="1413277"/>
            <a:ext cx="1191375" cy="441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499"/>
              </a:lnSpc>
              <a:spcBef>
                <a:spcPct val="0"/>
              </a:spcBef>
            </a:pPr>
            <a:r>
              <a:rPr lang="en-US" sz="2499" spc="177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Thu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3043555" y="1413277"/>
            <a:ext cx="1191375" cy="441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499"/>
              </a:lnSpc>
              <a:spcBef>
                <a:spcPct val="0"/>
              </a:spcBef>
            </a:pPr>
            <a:r>
              <a:rPr lang="en-US" sz="2499" spc="177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Wed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1719396" y="1413277"/>
            <a:ext cx="1191375" cy="441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499"/>
              </a:lnSpc>
              <a:spcBef>
                <a:spcPct val="0"/>
              </a:spcBef>
            </a:pPr>
            <a:r>
              <a:rPr lang="en-US" sz="2499" spc="177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Tue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358444" y="1413277"/>
            <a:ext cx="1191375" cy="441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499"/>
              </a:lnSpc>
              <a:spcBef>
                <a:spcPct val="0"/>
              </a:spcBef>
            </a:pPr>
            <a:r>
              <a:rPr lang="en-US" sz="2499" spc="177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Mon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1498672" y="163589"/>
            <a:ext cx="1396381" cy="4838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780"/>
              </a:lnSpc>
            </a:pPr>
            <a:r>
              <a:rPr lang="en-US" sz="2700" spc="402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2025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8335826" y="5486173"/>
            <a:ext cx="1518162" cy="2993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378"/>
              </a:lnSpc>
            </a:pPr>
            <a:r>
              <a:rPr lang="en-US" sz="1300" spc="92" u="sng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  <a:hlinkClick r:id="rId3" tooltip="https://www.instagram.com/teinoichi/?hl=ja"/>
              </a:rPr>
              <a:t>ていの市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7689037" y="1154989"/>
            <a:ext cx="2239519" cy="2868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marL="0" indent="0" lvl="0">
              <a:lnSpc>
                <a:spcPts val="1529"/>
              </a:lnSpc>
              <a:spcBef>
                <a:spcPct val="0"/>
              </a:spcBef>
            </a:pPr>
            <a:r>
              <a:rPr lang="en-US" b="true" sz="1092" spc="77">
                <a:solidFill>
                  <a:srgbClr val="0E4759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（変更の場合修正し後日掲載）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5687625" y="361708"/>
            <a:ext cx="4153287" cy="6604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marL="0" indent="0" lvl="0">
              <a:lnSpc>
                <a:spcPts val="3499"/>
              </a:lnSpc>
              <a:spcBef>
                <a:spcPct val="0"/>
              </a:spcBef>
            </a:pPr>
            <a:r>
              <a:rPr lang="en-US" b="true" sz="2499" spc="177">
                <a:solidFill>
                  <a:srgbClr val="0E4759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イベント予定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8688141" y="898283"/>
            <a:ext cx="1126343" cy="3471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marL="0" indent="0" lvl="0">
              <a:lnSpc>
                <a:spcPts val="1827"/>
              </a:lnSpc>
              <a:spcBef>
                <a:spcPct val="0"/>
              </a:spcBef>
            </a:pPr>
            <a:r>
              <a:rPr lang="en-US" b="true" sz="1305" spc="92">
                <a:solidFill>
                  <a:srgbClr val="0E4759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3/9現在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1191024" y="2412159"/>
            <a:ext cx="3877907" cy="7091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1961"/>
              </a:lnSpc>
            </a:pPr>
            <a:r>
              <a:rPr lang="en-US" b="true" sz="1401" spc="99">
                <a:solidFill>
                  <a:srgbClr val="000000"/>
                </a:solidFill>
                <a:latin typeface="ヒカリ角ゴ Bold"/>
                <a:ea typeface="ヒカリ角ゴ Bold"/>
                <a:cs typeface="ヒカリ角ゴ Bold"/>
                <a:sym typeface="ヒカリ角ゴ Bold"/>
              </a:rPr>
              <a:t>※詳細は信毎メディアガーデンの</a:t>
            </a:r>
          </a:p>
          <a:p>
            <a:pPr algn="just" marL="0" indent="0" lvl="0">
              <a:lnSpc>
                <a:spcPts val="1961"/>
              </a:lnSpc>
              <a:spcBef>
                <a:spcPct val="0"/>
              </a:spcBef>
            </a:pPr>
            <a:r>
              <a:rPr lang="en-US" b="true" sz="1401" spc="99" u="sng">
                <a:solidFill>
                  <a:srgbClr val="000000"/>
                </a:solidFill>
                <a:latin typeface="ヒカリ角ゴ Bold"/>
                <a:ea typeface="ヒカリ角ゴ Bold"/>
                <a:cs typeface="ヒカリ角ゴ Bold"/>
                <a:sym typeface="ヒカリ角ゴ Bold"/>
                <a:hlinkClick r:id="rId4" tooltip="https://www.shinmai-mediagarden.jp"/>
              </a:rPr>
              <a:t>ホームページ</a:t>
            </a:r>
            <a:r>
              <a:rPr lang="en-US" b="true" sz="1401" spc="99">
                <a:solidFill>
                  <a:srgbClr val="000000"/>
                </a:solidFill>
                <a:latin typeface="ヒカリ角ゴ Bold"/>
                <a:ea typeface="ヒカリ角ゴ Bold"/>
                <a:cs typeface="ヒカリ角ゴ Bold"/>
                <a:sym typeface="ヒカリ角ゴ Bold"/>
              </a:rPr>
              <a:t>（リンクはプロフィールから）でご確認ください(^^)</a:t>
            </a:r>
          </a:p>
        </p:txBody>
      </p:sp>
      <p:sp>
        <p:nvSpPr>
          <p:cNvPr name="TextBox 33" id="33"/>
          <p:cNvSpPr txBox="true"/>
          <p:nvPr/>
        </p:nvSpPr>
        <p:spPr>
          <a:xfrm rot="0">
            <a:off x="5700700" y="-41518"/>
            <a:ext cx="4153287" cy="6604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marL="0" indent="0" lvl="0">
              <a:lnSpc>
                <a:spcPts val="3499"/>
              </a:lnSpc>
              <a:spcBef>
                <a:spcPct val="0"/>
              </a:spcBef>
            </a:pPr>
            <a:r>
              <a:rPr lang="en-US" b="true" sz="2499" spc="177" u="sng">
                <a:solidFill>
                  <a:srgbClr val="0E4759"/>
                </a:solidFill>
                <a:latin typeface="セザンヌ Medium"/>
                <a:ea typeface="セザンヌ Medium"/>
                <a:cs typeface="セザンヌ Medium"/>
                <a:sym typeface="セザンヌ Medium"/>
                <a:hlinkClick r:id="rId5" tooltip="https://www.shinmai-mediagarden.jp"/>
              </a:rPr>
              <a:t>信毎メディアガーデン</a:t>
            </a:r>
          </a:p>
        </p:txBody>
      </p:sp>
      <p:sp>
        <p:nvSpPr>
          <p:cNvPr name="TextBox 34" id="34"/>
          <p:cNvSpPr txBox="true"/>
          <p:nvPr/>
        </p:nvSpPr>
        <p:spPr>
          <a:xfrm rot="0">
            <a:off x="207084" y="-361850"/>
            <a:ext cx="1396381" cy="18954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4641"/>
              </a:lnSpc>
            </a:pPr>
            <a:r>
              <a:rPr lang="en-US" sz="10458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3</a:t>
            </a:r>
          </a:p>
        </p:txBody>
      </p:sp>
      <p:sp>
        <p:nvSpPr>
          <p:cNvPr name="TextBox 35" id="35"/>
          <p:cNvSpPr txBox="true"/>
          <p:nvPr/>
        </p:nvSpPr>
        <p:spPr>
          <a:xfrm rot="0">
            <a:off x="1594429" y="598833"/>
            <a:ext cx="3176411" cy="6858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679"/>
              </a:lnSpc>
            </a:pPr>
            <a:r>
              <a:rPr lang="en-US" sz="4056">
                <a:solidFill>
                  <a:srgbClr val="FFFFFF"/>
                </a:solidFill>
                <a:latin typeface="Rolling Pen Basic one"/>
                <a:ea typeface="Rolling Pen Basic one"/>
                <a:cs typeface="Rolling Pen Basic one"/>
                <a:sym typeface="Rolling Pen Basic one"/>
              </a:rPr>
              <a:t>March</a:t>
            </a:r>
          </a:p>
        </p:txBody>
      </p:sp>
      <p:sp>
        <p:nvSpPr>
          <p:cNvPr name="TextBox 36" id="36"/>
          <p:cNvSpPr txBox="true"/>
          <p:nvPr/>
        </p:nvSpPr>
        <p:spPr>
          <a:xfrm rot="0">
            <a:off x="7162974" y="2340309"/>
            <a:ext cx="1317364" cy="2666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210"/>
              </a:lnSpc>
            </a:pPr>
            <a:r>
              <a:rPr lang="en-US" b="true" sz="1142" spc="81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スタジオ利用あり</a:t>
            </a:r>
          </a:p>
        </p:txBody>
      </p:sp>
      <p:sp>
        <p:nvSpPr>
          <p:cNvPr name="TextBox 37" id="37"/>
          <p:cNvSpPr txBox="true"/>
          <p:nvPr/>
        </p:nvSpPr>
        <p:spPr>
          <a:xfrm rot="0">
            <a:off x="8664269" y="2213531"/>
            <a:ext cx="988768" cy="5011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484"/>
              </a:lnSpc>
            </a:pPr>
            <a:r>
              <a:rPr lang="en-US" b="true" sz="1400" spc="99" u="sng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  <a:hlinkClick r:id="rId6" tooltip="https://www.shinmai-mediagarden.jp/event/6343.html"/>
              </a:rPr>
              <a:t>discover</a:t>
            </a:r>
          </a:p>
          <a:p>
            <a:pPr algn="ctr" marL="0" indent="0" lvl="0">
              <a:lnSpc>
                <a:spcPts val="1484"/>
              </a:lnSpc>
            </a:pPr>
            <a:r>
              <a:rPr lang="en-US" b="true" sz="1400" spc="99" u="sng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  <a:hlinkClick r:id="rId7" tooltip="https://www.shinmai-mediagarden.jp/event/6343.html"/>
              </a:rPr>
              <a:t>上高地</a:t>
            </a:r>
          </a:p>
        </p:txBody>
      </p:sp>
      <p:sp>
        <p:nvSpPr>
          <p:cNvPr name="TextBox 38" id="38"/>
          <p:cNvSpPr txBox="true"/>
          <p:nvPr/>
        </p:nvSpPr>
        <p:spPr>
          <a:xfrm rot="0">
            <a:off x="5965875" y="7196355"/>
            <a:ext cx="1028341" cy="3262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497"/>
              </a:lnSpc>
            </a:pPr>
            <a:r>
              <a:rPr lang="en-US" b="true" sz="1412" spc="100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会場準備</a:t>
            </a:r>
          </a:p>
        </p:txBody>
      </p:sp>
      <p:sp>
        <p:nvSpPr>
          <p:cNvPr name="TextBox 39" id="39"/>
          <p:cNvSpPr txBox="true"/>
          <p:nvPr/>
        </p:nvSpPr>
        <p:spPr>
          <a:xfrm rot="0">
            <a:off x="4546611" y="6203378"/>
            <a:ext cx="1095651" cy="3606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060"/>
              </a:lnSpc>
            </a:pPr>
            <a:r>
              <a:rPr lang="en-US" b="true" sz="1000" spc="71" u="sng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  <a:hlinkClick r:id="rId8" tooltip="http://www.chibiyuri.com"/>
              </a:rPr>
              <a:t>LINK UP! DANCE SCHOOL</a:t>
            </a:r>
          </a:p>
        </p:txBody>
      </p:sp>
      <p:sp>
        <p:nvSpPr>
          <p:cNvPr name="TextBox 40" id="40"/>
          <p:cNvSpPr txBox="true"/>
          <p:nvPr/>
        </p:nvSpPr>
        <p:spPr>
          <a:xfrm rot="0">
            <a:off x="4651793" y="9122904"/>
            <a:ext cx="890496" cy="5339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166"/>
              </a:lnSpc>
            </a:pPr>
            <a:r>
              <a:rPr lang="en-US" b="true" sz="1100" spc="78" u="sng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  <a:hlinkClick r:id="rId9" tooltip="http://www.chibiyuri.com"/>
              </a:rPr>
              <a:t>LINK UP! DANCE SCHOOL</a:t>
            </a:r>
          </a:p>
        </p:txBody>
      </p:sp>
      <p:sp>
        <p:nvSpPr>
          <p:cNvPr name="TextBox 41" id="41"/>
          <p:cNvSpPr txBox="true"/>
          <p:nvPr/>
        </p:nvSpPr>
        <p:spPr>
          <a:xfrm rot="0">
            <a:off x="6021435" y="5546244"/>
            <a:ext cx="890496" cy="5737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272"/>
              </a:lnSpc>
            </a:pPr>
            <a:r>
              <a:rPr lang="en-US" b="true" sz="1200" spc="85" u="sng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  <a:hlinkClick r:id="rId10" tooltip="http://www.chibiyuri.com"/>
              </a:rPr>
              <a:t>LINK UP! DANCE SCHOOL</a:t>
            </a:r>
          </a:p>
        </p:txBody>
      </p:sp>
      <p:sp>
        <p:nvSpPr>
          <p:cNvPr name="TextBox 42" id="42"/>
          <p:cNvSpPr txBox="true"/>
          <p:nvPr/>
        </p:nvSpPr>
        <p:spPr>
          <a:xfrm rot="0">
            <a:off x="4575870" y="4057423"/>
            <a:ext cx="890496" cy="6422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377"/>
              </a:lnSpc>
            </a:pPr>
            <a:r>
              <a:rPr lang="en-US" b="true" sz="1299" spc="92" u="sng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  <a:hlinkClick r:id="rId11" tooltip="http://www.chibiyuri.com"/>
              </a:rPr>
              <a:t>LINK UP! DANCE SCHOOL</a:t>
            </a:r>
          </a:p>
        </p:txBody>
      </p:sp>
      <p:sp>
        <p:nvSpPr>
          <p:cNvPr name="TextBox 43" id="43"/>
          <p:cNvSpPr txBox="true"/>
          <p:nvPr/>
        </p:nvSpPr>
        <p:spPr>
          <a:xfrm rot="0">
            <a:off x="4453288" y="5371528"/>
            <a:ext cx="1231286" cy="7747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25"/>
              </a:lnSpc>
            </a:pPr>
            <a:r>
              <a:rPr lang="en-US" b="true" sz="1250" spc="88" u="sng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  <a:hlinkClick r:id="rId12" tooltip="https://www.pref.nagano.lg.jp/kankyo/happyou/20250227press_1.html"/>
              </a:rPr>
              <a:t>くらしふと</a:t>
            </a:r>
          </a:p>
          <a:p>
            <a:pPr algn="ctr" marL="0" indent="0" lvl="0">
              <a:lnSpc>
                <a:spcPts val="1325"/>
              </a:lnSpc>
            </a:pPr>
            <a:r>
              <a:rPr lang="en-US" b="true" sz="1250" spc="88" u="sng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  <a:hlinkClick r:id="rId13" tooltip="https://www.pref.nagano.lg.jp/kankyo/happyou/20250227press_1.html"/>
              </a:rPr>
              <a:t>カンファレンス～気候危機突破会議～</a:t>
            </a:r>
          </a:p>
        </p:txBody>
      </p:sp>
      <p:sp>
        <p:nvSpPr>
          <p:cNvPr name="TextBox 44" id="44"/>
          <p:cNvSpPr txBox="true"/>
          <p:nvPr/>
        </p:nvSpPr>
        <p:spPr>
          <a:xfrm rot="0">
            <a:off x="3065561" y="3988625"/>
            <a:ext cx="1312154" cy="5002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431"/>
              </a:lnSpc>
            </a:pPr>
            <a:r>
              <a:rPr lang="en-US" b="true" sz="1350" spc="95" u="sng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  <a:hlinkClick r:id="rId14" tooltip="https://www.shinmai-mediagarden.jp/event/6379.html"/>
              </a:rPr>
              <a:t>まちなかWS「多肉植物」</a:t>
            </a:r>
          </a:p>
        </p:txBody>
      </p:sp>
      <p:sp>
        <p:nvSpPr>
          <p:cNvPr name="TextBox 45" id="45"/>
          <p:cNvSpPr txBox="true"/>
          <p:nvPr/>
        </p:nvSpPr>
        <p:spPr>
          <a:xfrm rot="0">
            <a:off x="1688490" y="7643764"/>
            <a:ext cx="1317364" cy="2666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210"/>
              </a:lnSpc>
            </a:pPr>
            <a:r>
              <a:rPr lang="en-US" b="true" sz="1142" spc="81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スタジオ利用あり</a:t>
            </a:r>
          </a:p>
        </p:txBody>
      </p:sp>
      <p:sp>
        <p:nvSpPr>
          <p:cNvPr name="TextBox 46" id="46"/>
          <p:cNvSpPr txBox="true"/>
          <p:nvPr/>
        </p:nvSpPr>
        <p:spPr>
          <a:xfrm rot="0">
            <a:off x="4607621" y="8503271"/>
            <a:ext cx="978839" cy="5339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66"/>
              </a:lnSpc>
            </a:pPr>
            <a:r>
              <a:rPr lang="en-US" b="true" sz="1100" spc="78" u="sng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  <a:hlinkClick r:id="rId15" tooltip="https://www.shinmai-mediagarden.jp/event/6388.html"/>
              </a:rPr>
              <a:t>ヴィラ・デ・</a:t>
            </a:r>
          </a:p>
          <a:p>
            <a:pPr algn="ctr" marL="0" indent="0" lvl="0">
              <a:lnSpc>
                <a:spcPts val="1166"/>
              </a:lnSpc>
            </a:pPr>
            <a:r>
              <a:rPr lang="en-US" b="true" sz="1100" spc="78" u="sng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  <a:hlinkClick r:id="rId16" tooltip="https://www.shinmai-mediagarden.jp/event/6388.html"/>
              </a:rPr>
              <a:t> マリアージュ　　料理教室</a:t>
            </a:r>
          </a:p>
        </p:txBody>
      </p:sp>
      <p:sp>
        <p:nvSpPr>
          <p:cNvPr name="TextBox 47" id="47"/>
          <p:cNvSpPr txBox="true"/>
          <p:nvPr/>
        </p:nvSpPr>
        <p:spPr>
          <a:xfrm rot="0">
            <a:off x="5883590" y="3826429"/>
            <a:ext cx="1028341" cy="4707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377"/>
              </a:lnSpc>
            </a:pPr>
            <a:r>
              <a:rPr lang="en-US" b="true" sz="1299" spc="92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ホール利用あり</a:t>
            </a:r>
          </a:p>
        </p:txBody>
      </p:sp>
      <p:sp>
        <p:nvSpPr>
          <p:cNvPr name="TextBox 48" id="48"/>
          <p:cNvSpPr txBox="true"/>
          <p:nvPr/>
        </p:nvSpPr>
        <p:spPr>
          <a:xfrm rot="0">
            <a:off x="1763557" y="8973406"/>
            <a:ext cx="1317364" cy="2666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210"/>
              </a:lnSpc>
            </a:pPr>
            <a:r>
              <a:rPr lang="en-US" b="true" sz="1142" spc="81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スタジオ利用あり</a:t>
            </a:r>
          </a:p>
        </p:txBody>
      </p:sp>
      <p:sp>
        <p:nvSpPr>
          <p:cNvPr name="TextBox 49" id="49"/>
          <p:cNvSpPr txBox="true"/>
          <p:nvPr/>
        </p:nvSpPr>
        <p:spPr>
          <a:xfrm rot="0">
            <a:off x="8551062" y="2794730"/>
            <a:ext cx="1169078" cy="6422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77"/>
              </a:lnSpc>
            </a:pPr>
            <a:r>
              <a:rPr lang="en-US" b="true" sz="1299" spc="92" u="sng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  <a:hlinkClick r:id="rId17" tooltip="https://www.instagram.com/yumemachi1155/"/>
              </a:rPr>
              <a:t>夢まち</a:t>
            </a:r>
          </a:p>
          <a:p>
            <a:pPr algn="ctr" marL="0" indent="0" lvl="0">
              <a:lnSpc>
                <a:spcPts val="1377"/>
              </a:lnSpc>
            </a:pPr>
            <a:r>
              <a:rPr lang="en-US" b="true" sz="1299" spc="92" u="sng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  <a:hlinkClick r:id="rId18" tooltip="https://www.instagram.com/yumemachi1155/"/>
              </a:rPr>
              <a:t>キッチンカー出店</a:t>
            </a:r>
          </a:p>
        </p:txBody>
      </p:sp>
      <p:sp>
        <p:nvSpPr>
          <p:cNvPr name="TextBox 50" id="50"/>
          <p:cNvSpPr txBox="true"/>
          <p:nvPr/>
        </p:nvSpPr>
        <p:spPr>
          <a:xfrm rot="0">
            <a:off x="7237117" y="2794730"/>
            <a:ext cx="1169078" cy="6422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77"/>
              </a:lnSpc>
            </a:pPr>
            <a:r>
              <a:rPr lang="en-US" b="true" sz="1299" spc="92" u="sng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  <a:hlinkClick r:id="rId19" tooltip="https://www.instagram.com/yumemachi1155/"/>
              </a:rPr>
              <a:t>夢まち</a:t>
            </a:r>
          </a:p>
          <a:p>
            <a:pPr algn="ctr" marL="0" indent="0" lvl="0">
              <a:lnSpc>
                <a:spcPts val="1377"/>
              </a:lnSpc>
            </a:pPr>
            <a:r>
              <a:rPr lang="en-US" b="true" sz="1299" spc="92" u="sng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  <a:hlinkClick r:id="rId20" tooltip="https://www.instagram.com/yumemachi1155/"/>
              </a:rPr>
              <a:t>キッチンカー出店</a:t>
            </a:r>
          </a:p>
        </p:txBody>
      </p:sp>
      <p:sp>
        <p:nvSpPr>
          <p:cNvPr name="TextBox 51" id="51"/>
          <p:cNvSpPr txBox="true"/>
          <p:nvPr/>
        </p:nvSpPr>
        <p:spPr>
          <a:xfrm rot="0">
            <a:off x="5914198" y="4403378"/>
            <a:ext cx="1028341" cy="5131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497"/>
              </a:lnSpc>
            </a:pPr>
            <a:r>
              <a:rPr lang="en-US" b="true" sz="1412" spc="100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スタジオ</a:t>
            </a:r>
          </a:p>
          <a:p>
            <a:pPr algn="ctr" marL="0" indent="0" lvl="0">
              <a:lnSpc>
                <a:spcPts val="1497"/>
              </a:lnSpc>
            </a:pPr>
            <a:r>
              <a:rPr lang="en-US" b="true" sz="1412" spc="100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会場準備</a:t>
            </a:r>
          </a:p>
        </p:txBody>
      </p:sp>
      <p:sp>
        <p:nvSpPr>
          <p:cNvPr name="TextBox 52" id="52"/>
          <p:cNvSpPr txBox="true"/>
          <p:nvPr/>
        </p:nvSpPr>
        <p:spPr>
          <a:xfrm rot="0">
            <a:off x="7307485" y="3789394"/>
            <a:ext cx="1075164" cy="6422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377"/>
              </a:lnSpc>
            </a:pPr>
            <a:r>
              <a:rPr lang="en-US" b="true" sz="1299" spc="92" u="sng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  <a:hlinkClick r:id="rId21" tooltip="https://naganoken-hattatsu.info/archives/1103"/>
              </a:rPr>
              <a:t>インクルーシブな障がい者活躍</a:t>
            </a:r>
          </a:p>
        </p:txBody>
      </p:sp>
      <p:sp>
        <p:nvSpPr>
          <p:cNvPr name="TextBox 53" id="53"/>
          <p:cNvSpPr txBox="true"/>
          <p:nvPr/>
        </p:nvSpPr>
        <p:spPr>
          <a:xfrm rot="0">
            <a:off x="7273233" y="4422428"/>
            <a:ext cx="1176979" cy="60258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85"/>
              </a:lnSpc>
            </a:pPr>
            <a:r>
              <a:rPr lang="en-US" b="true" sz="1212" spc="86" u="sng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  <a:hlinkClick r:id="rId22" tooltip="https://www.shinmai-mediagarden.jp/event/6462.html"/>
              </a:rPr>
              <a:t>真空管＆</a:t>
            </a:r>
          </a:p>
          <a:p>
            <a:pPr algn="ctr" marL="0" indent="0" lvl="0">
              <a:lnSpc>
                <a:spcPts val="1285"/>
              </a:lnSpc>
            </a:pPr>
            <a:r>
              <a:rPr lang="en-US" b="true" sz="1212" spc="86" u="sng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  <a:hlinkClick r:id="rId23" tooltip="https://www.shinmai-mediagarden.jp/event/6462.html"/>
              </a:rPr>
              <a:t>アナログフェア2025</a:t>
            </a:r>
          </a:p>
        </p:txBody>
      </p:sp>
      <p:sp>
        <p:nvSpPr>
          <p:cNvPr name="TextBox 54" id="54"/>
          <p:cNvSpPr txBox="true"/>
          <p:nvPr/>
        </p:nvSpPr>
        <p:spPr>
          <a:xfrm rot="0">
            <a:off x="8703715" y="3647594"/>
            <a:ext cx="1091227" cy="7345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04"/>
              </a:lnSpc>
            </a:pPr>
            <a:r>
              <a:rPr lang="en-US" b="true" sz="1136" spc="80" u="sng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  <a:hlinkClick r:id="rId24" tooltip="https://www.shinmai-mediagarden.jp/event/6455.html"/>
              </a:rPr>
              <a:t>キモノシナノヤ</a:t>
            </a:r>
          </a:p>
          <a:p>
            <a:pPr algn="ctr">
              <a:lnSpc>
                <a:spcPts val="1204"/>
              </a:lnSpc>
            </a:pPr>
            <a:r>
              <a:rPr lang="en-US" b="true" sz="1136" spc="80" u="sng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  <a:hlinkClick r:id="rId25" tooltip="https://www.shinmai-mediagarden.jp/event/6455.html"/>
              </a:rPr>
              <a:t>春きものの</a:t>
            </a:r>
          </a:p>
          <a:p>
            <a:pPr algn="ctr">
              <a:lnSpc>
                <a:spcPts val="1204"/>
              </a:lnSpc>
            </a:pPr>
            <a:r>
              <a:rPr lang="en-US" b="true" sz="1136" spc="80" u="sng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  <a:hlinkClick r:id="rId26" tooltip="https://www.shinmai-mediagarden.jp/event/6455.html"/>
              </a:rPr>
              <a:t>コーディネート</a:t>
            </a:r>
          </a:p>
          <a:p>
            <a:pPr algn="ctr" marL="0" indent="0" lvl="0">
              <a:lnSpc>
                <a:spcPts val="1204"/>
              </a:lnSpc>
            </a:pPr>
            <a:r>
              <a:rPr lang="en-US" b="true" sz="1136" spc="80" u="sng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  <a:hlinkClick r:id="rId27" tooltip="https://www.shinmai-mediagarden.jp/event/6455.html"/>
              </a:rPr>
              <a:t>講座</a:t>
            </a:r>
          </a:p>
        </p:txBody>
      </p:sp>
      <p:sp>
        <p:nvSpPr>
          <p:cNvPr name="TextBox 55" id="55"/>
          <p:cNvSpPr txBox="true"/>
          <p:nvPr/>
        </p:nvSpPr>
        <p:spPr>
          <a:xfrm rot="0">
            <a:off x="3065561" y="5699819"/>
            <a:ext cx="1317364" cy="2666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210"/>
              </a:lnSpc>
            </a:pPr>
            <a:r>
              <a:rPr lang="en-US" b="true" sz="1142" spc="81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スタジオ利用あり</a:t>
            </a:r>
          </a:p>
        </p:txBody>
      </p:sp>
      <p:sp>
        <p:nvSpPr>
          <p:cNvPr name="TextBox 56" id="56"/>
          <p:cNvSpPr txBox="true"/>
          <p:nvPr/>
        </p:nvSpPr>
        <p:spPr>
          <a:xfrm rot="0">
            <a:off x="7307485" y="5499827"/>
            <a:ext cx="1028341" cy="6823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497"/>
              </a:lnSpc>
            </a:pPr>
            <a:r>
              <a:rPr lang="en-US" b="true" sz="1412" spc="100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第103回</a:t>
            </a:r>
          </a:p>
          <a:p>
            <a:pPr algn="ctr">
              <a:lnSpc>
                <a:spcPts val="1497"/>
              </a:lnSpc>
            </a:pPr>
            <a:r>
              <a:rPr lang="en-US" b="true" sz="1412" spc="100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信毎健康</a:t>
            </a:r>
          </a:p>
          <a:p>
            <a:pPr algn="ctr" marL="0" indent="0" lvl="0">
              <a:lnSpc>
                <a:spcPts val="1497"/>
              </a:lnSpc>
            </a:pPr>
            <a:r>
              <a:rPr lang="en-US" b="true" sz="1412" spc="100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フォーラム</a:t>
            </a:r>
          </a:p>
        </p:txBody>
      </p:sp>
      <p:sp>
        <p:nvSpPr>
          <p:cNvPr name="TextBox 57" id="57"/>
          <p:cNvSpPr txBox="true"/>
          <p:nvPr/>
        </p:nvSpPr>
        <p:spPr>
          <a:xfrm rot="0">
            <a:off x="8612051" y="5896292"/>
            <a:ext cx="1028341" cy="6823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497"/>
              </a:lnSpc>
            </a:pPr>
            <a:r>
              <a:rPr lang="en-US" b="true" sz="1412" spc="100" u="sng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  <a:hlinkClick r:id="rId28" tooltip="https://www.instagram.com/tnf_matsumoto/"/>
              </a:rPr>
              <a:t>Let's make it wood clock vol.2</a:t>
            </a:r>
          </a:p>
        </p:txBody>
      </p:sp>
      <p:sp>
        <p:nvSpPr>
          <p:cNvPr name="TextBox 58" id="58"/>
          <p:cNvSpPr txBox="true"/>
          <p:nvPr/>
        </p:nvSpPr>
        <p:spPr>
          <a:xfrm rot="0">
            <a:off x="1689464" y="6970029"/>
            <a:ext cx="1312154" cy="5002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431"/>
              </a:lnSpc>
            </a:pPr>
            <a:r>
              <a:rPr lang="en-US" b="true" sz="1350" spc="95" u="sng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  <a:hlinkClick r:id="rId29" tooltip="https://www.shinmai-mediagarden.jp/event/6379.html"/>
              </a:rPr>
              <a:t>まちなかWS「おこわ」</a:t>
            </a:r>
          </a:p>
        </p:txBody>
      </p:sp>
      <p:sp>
        <p:nvSpPr>
          <p:cNvPr name="TextBox 59" id="59"/>
          <p:cNvSpPr txBox="true"/>
          <p:nvPr/>
        </p:nvSpPr>
        <p:spPr>
          <a:xfrm rot="0">
            <a:off x="3108066" y="7122954"/>
            <a:ext cx="1317364" cy="2666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210"/>
              </a:lnSpc>
            </a:pPr>
            <a:r>
              <a:rPr lang="en-US" b="true" sz="1142" spc="81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スタジオ利用あり</a:t>
            </a:r>
          </a:p>
        </p:txBody>
      </p:sp>
      <p:sp>
        <p:nvSpPr>
          <p:cNvPr name="TextBox 60" id="60"/>
          <p:cNvSpPr txBox="true"/>
          <p:nvPr/>
        </p:nvSpPr>
        <p:spPr>
          <a:xfrm rot="0">
            <a:off x="4518964" y="6996066"/>
            <a:ext cx="1187318" cy="5013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497"/>
              </a:lnSpc>
            </a:pPr>
            <a:r>
              <a:rPr lang="en-US" b="true" sz="1412" spc="100" u="sng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  <a:hlinkClick r:id="rId30" tooltip="https://x.com/purpleshinshu/status/1880852689137058303?s=43"/>
              </a:rPr>
              <a:t>パープルデー信州2025</a:t>
            </a:r>
          </a:p>
        </p:txBody>
      </p:sp>
      <p:sp>
        <p:nvSpPr>
          <p:cNvPr name="TextBox 61" id="61"/>
          <p:cNvSpPr txBox="true"/>
          <p:nvPr/>
        </p:nvSpPr>
        <p:spPr>
          <a:xfrm rot="0">
            <a:off x="4513933" y="7616938"/>
            <a:ext cx="1206622" cy="3910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166"/>
              </a:lnSpc>
            </a:pPr>
            <a:r>
              <a:rPr lang="en-US" b="true" sz="1100" spc="78" u="sng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  <a:hlinkClick r:id="rId31" tooltip="http://www.chibiyuri.com"/>
              </a:rPr>
              <a:t>LINK UP! DANCE SCHOOL</a:t>
            </a:r>
          </a:p>
        </p:txBody>
      </p:sp>
      <p:sp>
        <p:nvSpPr>
          <p:cNvPr name="TextBox 62" id="62"/>
          <p:cNvSpPr txBox="true"/>
          <p:nvPr/>
        </p:nvSpPr>
        <p:spPr>
          <a:xfrm rot="0">
            <a:off x="7212256" y="7071963"/>
            <a:ext cx="1210461" cy="6823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497"/>
              </a:lnSpc>
            </a:pPr>
            <a:r>
              <a:rPr lang="en-US" sz="1412" spc="100" u="sng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  <a:hlinkClick r:id="rId32" tooltip="https://www.city.shiojiri.lg.jp/soshiki/31/50635.html"/>
              </a:rPr>
              <a:t>アウトドアワインフェスト2025</a:t>
            </a:r>
          </a:p>
        </p:txBody>
      </p:sp>
      <p:sp>
        <p:nvSpPr>
          <p:cNvPr name="TextBox 63" id="63"/>
          <p:cNvSpPr txBox="true"/>
          <p:nvPr/>
        </p:nvSpPr>
        <p:spPr>
          <a:xfrm rot="0">
            <a:off x="8555883" y="7071963"/>
            <a:ext cx="1210461" cy="6823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497"/>
              </a:lnSpc>
            </a:pPr>
            <a:r>
              <a:rPr lang="en-US" sz="1412" spc="100" u="sng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  <a:hlinkClick r:id="rId33" tooltip="https://www.city.shiojiri.lg.jp/soshiki/31/50635.html"/>
              </a:rPr>
              <a:t>アウトドアワインフェスト2025</a:t>
            </a:r>
          </a:p>
        </p:txBody>
      </p:sp>
      <p:sp>
        <p:nvSpPr>
          <p:cNvPr name="TextBox 64" id="64"/>
          <p:cNvSpPr txBox="true"/>
          <p:nvPr/>
        </p:nvSpPr>
        <p:spPr>
          <a:xfrm rot="0">
            <a:off x="1768766" y="8440647"/>
            <a:ext cx="1312154" cy="5002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431"/>
              </a:lnSpc>
            </a:pPr>
            <a:r>
              <a:rPr lang="en-US" b="true" sz="1350" spc="95" u="sng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  <a:hlinkClick r:id="rId34" tooltip="https://www.shinmai-mediagarden.jp/event/6379.html"/>
              </a:rPr>
              <a:t>まちなかWS「和菓子」</a:t>
            </a:r>
          </a:p>
        </p:txBody>
      </p:sp>
      <p:sp>
        <p:nvSpPr>
          <p:cNvPr name="TextBox 65" id="65"/>
          <p:cNvSpPr txBox="true"/>
          <p:nvPr/>
        </p:nvSpPr>
        <p:spPr>
          <a:xfrm rot="0">
            <a:off x="1726191" y="9268617"/>
            <a:ext cx="1317364" cy="4203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10"/>
              </a:lnSpc>
            </a:pPr>
            <a:r>
              <a:rPr lang="en-US" b="true" sz="1142" spc="81" u="sng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  <a:hlinkClick r:id="rId35" tooltip="https://www.instagram.com/kkd_0101/"/>
              </a:rPr>
              <a:t>ケバブ</a:t>
            </a:r>
            <a:r>
              <a:rPr lang="en-US" sz="1142" spc="81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(DENIZ)</a:t>
            </a:r>
          </a:p>
          <a:p>
            <a:pPr algn="ctr" marL="0" indent="0" lvl="0">
              <a:lnSpc>
                <a:spcPts val="1210"/>
              </a:lnSpc>
            </a:pPr>
            <a:r>
              <a:rPr lang="en-US" b="true" sz="1142" spc="81" u="sng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  <a:hlinkClick r:id="rId36" tooltip="https://www.instagram.com/kkd_0101/"/>
              </a:rPr>
              <a:t>キッチンカー出店</a:t>
            </a:r>
          </a:p>
        </p:txBody>
      </p:sp>
      <p:sp>
        <p:nvSpPr>
          <p:cNvPr name="TextBox 66" id="66"/>
          <p:cNvSpPr txBox="true"/>
          <p:nvPr/>
        </p:nvSpPr>
        <p:spPr>
          <a:xfrm rot="0">
            <a:off x="6021435" y="8666256"/>
            <a:ext cx="890496" cy="5737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272"/>
              </a:lnSpc>
            </a:pPr>
            <a:r>
              <a:rPr lang="en-US" b="true" sz="1200" spc="85" u="sng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  <a:hlinkClick r:id="rId37" tooltip="http://www.chibiyuri.com"/>
              </a:rPr>
              <a:t>LINK UP! DANCE SCHOOL</a:t>
            </a:r>
          </a:p>
        </p:txBody>
      </p:sp>
      <p:sp>
        <p:nvSpPr>
          <p:cNvPr name="AutoShape 67" id="67"/>
          <p:cNvSpPr/>
          <p:nvPr/>
        </p:nvSpPr>
        <p:spPr>
          <a:xfrm>
            <a:off x="346923" y="8986048"/>
            <a:ext cx="1379268" cy="0"/>
          </a:xfrm>
          <a:prstGeom prst="line">
            <a:avLst/>
          </a:prstGeom>
          <a:ln cap="flat" w="9525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68" id="68"/>
          <p:cNvSpPr txBox="true"/>
          <p:nvPr/>
        </p:nvSpPr>
        <p:spPr>
          <a:xfrm rot="0">
            <a:off x="432846" y="8963881"/>
            <a:ext cx="339186" cy="3638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815"/>
              </a:lnSpc>
            </a:pPr>
            <a:r>
              <a:rPr lang="en-US" sz="1712" spc="121">
                <a:solidFill>
                  <a:srgbClr val="000000">
                    <a:alpha val="77647"/>
                  </a:srgbClr>
                </a:solidFill>
                <a:latin typeface="たづがね角ゴシック Info Black"/>
                <a:ea typeface="たづがね角ゴシック Info Black"/>
                <a:cs typeface="たづがね角ゴシック Info Black"/>
                <a:sym typeface="たづがね角ゴシック Info Black"/>
              </a:rPr>
              <a:t>31</a:t>
            </a:r>
          </a:p>
        </p:txBody>
      </p:sp>
      <p:sp>
        <p:nvSpPr>
          <p:cNvPr name="TextBox 69" id="69"/>
          <p:cNvSpPr txBox="true"/>
          <p:nvPr/>
        </p:nvSpPr>
        <p:spPr>
          <a:xfrm rot="0">
            <a:off x="7186029" y="9013997"/>
            <a:ext cx="1220165" cy="5131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497"/>
              </a:lnSpc>
            </a:pPr>
            <a:r>
              <a:rPr lang="en-US" b="true" sz="1412" spc="100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親子</a:t>
            </a:r>
          </a:p>
          <a:p>
            <a:pPr algn="ctr" marL="0" indent="0" lvl="0">
              <a:lnSpc>
                <a:spcPts val="1497"/>
              </a:lnSpc>
            </a:pPr>
            <a:r>
              <a:rPr lang="en-US" b="true" sz="1412" spc="100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お好み焼教室</a:t>
            </a:r>
          </a:p>
        </p:txBody>
      </p:sp>
      <p:sp>
        <p:nvSpPr>
          <p:cNvPr name="TextBox 70" id="70"/>
          <p:cNvSpPr txBox="true"/>
          <p:nvPr/>
        </p:nvSpPr>
        <p:spPr>
          <a:xfrm rot="0">
            <a:off x="7281942" y="8541225"/>
            <a:ext cx="1028341" cy="3262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497"/>
              </a:lnSpc>
            </a:pPr>
            <a:r>
              <a:rPr lang="en-US" b="true" sz="1412" spc="100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会場準備</a:t>
            </a:r>
          </a:p>
        </p:txBody>
      </p:sp>
      <p:sp>
        <p:nvSpPr>
          <p:cNvPr name="AutoShape 71" id="71"/>
          <p:cNvSpPr/>
          <p:nvPr/>
        </p:nvSpPr>
        <p:spPr>
          <a:xfrm>
            <a:off x="7372039" y="9000774"/>
            <a:ext cx="946056" cy="0"/>
          </a:xfrm>
          <a:prstGeom prst="line">
            <a:avLst/>
          </a:prstGeom>
          <a:ln cap="flat" w="19050">
            <a:solidFill>
              <a:srgbClr val="000000">
                <a:alpha val="47843"/>
              </a:srgbClr>
            </a:solidFill>
            <a:prstDash val="sysDot"/>
            <a:headEnd type="none" len="sm" w="sm"/>
            <a:tailEnd type="none" len="sm" w="sm"/>
          </a:ln>
        </p:spPr>
      </p:sp>
      <p:sp>
        <p:nvSpPr>
          <p:cNvPr name="TextBox 72" id="72"/>
          <p:cNvSpPr txBox="true"/>
          <p:nvPr/>
        </p:nvSpPr>
        <p:spPr>
          <a:xfrm rot="0">
            <a:off x="8566661" y="8489363"/>
            <a:ext cx="1220165" cy="10442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497"/>
              </a:lnSpc>
            </a:pPr>
            <a:r>
              <a:rPr lang="en-US" sz="1412" spc="100" u="sng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  <a:hlinkClick r:id="rId38" tooltip="https://www.fmnagano.co.jp/gloamingnationspecial2025/"/>
              </a:rPr>
              <a:t>FM長野</a:t>
            </a:r>
          </a:p>
          <a:p>
            <a:pPr algn="ctr">
              <a:lnSpc>
                <a:spcPts val="1497"/>
              </a:lnSpc>
            </a:pPr>
            <a:r>
              <a:rPr lang="en-US" sz="1412" spc="100" u="sng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  <a:hlinkClick r:id="rId39" tooltip="https://www.fmnagano.co.jp/gloamingnationspecial2025/"/>
              </a:rPr>
              <a:t>GLIM SPANKY RADIO</a:t>
            </a:r>
          </a:p>
          <a:p>
            <a:pPr algn="ctr" marL="0" indent="0" lvl="0">
              <a:lnSpc>
                <a:spcPts val="1497"/>
              </a:lnSpc>
            </a:pPr>
            <a:r>
              <a:rPr lang="en-US" sz="1412" spc="100" u="sng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  <a:hlinkClick r:id="rId40" tooltip="https://www.fmnagano.co.jp/gloamingnationspecial2025/"/>
              </a:rPr>
              <a:t>公開収録</a:t>
            </a:r>
          </a:p>
        </p:txBody>
      </p:sp>
      <p:sp>
        <p:nvSpPr>
          <p:cNvPr name="TextBox 73" id="73"/>
          <p:cNvSpPr txBox="true"/>
          <p:nvPr/>
        </p:nvSpPr>
        <p:spPr>
          <a:xfrm rot="0">
            <a:off x="8572624" y="4397816"/>
            <a:ext cx="1176979" cy="60258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85"/>
              </a:lnSpc>
            </a:pPr>
            <a:r>
              <a:rPr lang="en-US" b="true" sz="1212" spc="86" u="sng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  <a:hlinkClick r:id="rId41" tooltip="https://www.shinmai-mediagarden.jp/event/6462.html"/>
              </a:rPr>
              <a:t>真空管＆</a:t>
            </a:r>
          </a:p>
          <a:p>
            <a:pPr algn="ctr" marL="0" indent="0" lvl="0">
              <a:lnSpc>
                <a:spcPts val="1285"/>
              </a:lnSpc>
            </a:pPr>
            <a:r>
              <a:rPr lang="en-US" b="true" sz="1212" spc="86" u="sng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  <a:hlinkClick r:id="rId42" tooltip="https://www.shinmai-mediagarden.jp/event/6462.html"/>
              </a:rPr>
              <a:t>アナログフェア2025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DAGNOr_dmss</dc:identifier>
  <dcterms:modified xsi:type="dcterms:W3CDTF">2011-08-01T06:04:30Z</dcterms:modified>
  <cp:revision>1</cp:revision>
  <dc:title>SMGイベントカレンダー</dc:title>
</cp:coreProperties>
</file>